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1" r:id="rId9"/>
    <p:sldId id="265" r:id="rId10"/>
    <p:sldId id="270" r:id="rId11"/>
    <p:sldId id="263" r:id="rId12"/>
    <p:sldId id="264" r:id="rId13"/>
    <p:sldId id="266" r:id="rId14"/>
    <p:sldId id="267" r:id="rId15"/>
    <p:sldId id="276" r:id="rId16"/>
    <p:sldId id="275" r:id="rId17"/>
    <p:sldId id="274" r:id="rId1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3" d="100"/>
          <a:sy n="93" d="100"/>
        </p:scale>
        <p:origin x="-72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İkizkenar Üçgen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F4CDD39A-783B-4921-B304-E0F49EF2EBB4}" type="datetimeFigureOut">
              <a:rPr lang="tr-TR" smtClean="0"/>
              <a:t>09.03.2018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6CEE036D-07C4-45A1-929C-29DE77AB972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DD39A-783B-4921-B304-E0F49EF2EBB4}" type="datetimeFigureOut">
              <a:rPr lang="tr-TR" smtClean="0"/>
              <a:t>09.03.2018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E036D-07C4-45A1-929C-29DE77AB972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DD39A-783B-4921-B304-E0F49EF2EBB4}" type="datetimeFigureOut">
              <a:rPr lang="tr-TR" smtClean="0"/>
              <a:t>09.03.2018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E036D-07C4-45A1-929C-29DE77AB972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F4CDD39A-783B-4921-B304-E0F49EF2EBB4}" type="datetimeFigureOut">
              <a:rPr lang="tr-TR" smtClean="0"/>
              <a:t>09.03.2018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E036D-07C4-45A1-929C-29DE77AB972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ik Üçgen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İkizkenar Üçgen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F4CDD39A-783B-4921-B304-E0F49EF2EBB4}" type="datetimeFigureOut">
              <a:rPr lang="tr-TR" smtClean="0"/>
              <a:t>09.03.2018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6CEE036D-07C4-45A1-929C-29DE77AB9726}" type="slidenum">
              <a:rPr lang="tr-TR" smtClean="0"/>
              <a:t>‹#›</a:t>
            </a:fld>
            <a:endParaRPr lang="tr-TR"/>
          </a:p>
        </p:txBody>
      </p:sp>
      <p:cxnSp>
        <p:nvCxnSpPr>
          <p:cNvPr id="11" name="10 Düz Bağlayıcı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Düz Bağlayıcı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F4CDD39A-783B-4921-B304-E0F49EF2EBB4}" type="datetimeFigureOut">
              <a:rPr lang="tr-TR" smtClean="0"/>
              <a:t>09.03.2018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6CEE036D-07C4-45A1-929C-29DE77AB972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F4CDD39A-783B-4921-B304-E0F49EF2EBB4}" type="datetimeFigureOut">
              <a:rPr lang="tr-TR" smtClean="0"/>
              <a:t>09.03.2018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6CEE036D-07C4-45A1-929C-29DE77AB9726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DD39A-783B-4921-B304-E0F49EF2EBB4}" type="datetimeFigureOut">
              <a:rPr lang="tr-TR" smtClean="0"/>
              <a:t>09.03.2018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E036D-07C4-45A1-929C-29DE77AB972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F4CDD39A-783B-4921-B304-E0F49EF2EBB4}" type="datetimeFigureOut">
              <a:rPr lang="tr-TR" smtClean="0"/>
              <a:t>09.03.2018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6CEE036D-07C4-45A1-929C-29DE77AB972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F4CDD39A-783B-4921-B304-E0F49EF2EBB4}" type="datetimeFigureOut">
              <a:rPr lang="tr-TR" smtClean="0"/>
              <a:t>09.03.2018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6CEE036D-07C4-45A1-929C-29DE77AB9726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F4CDD39A-783B-4921-B304-E0F49EF2EBB4}" type="datetimeFigureOut">
              <a:rPr lang="tr-TR" smtClean="0"/>
              <a:t>09.03.2018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6CEE036D-07C4-45A1-929C-29DE77AB9726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Dik Üçgen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Düz Bağlayıcı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Düz Bağlayıcı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F4CDD39A-783B-4921-B304-E0F49EF2EBB4}" type="datetimeFigureOut">
              <a:rPr lang="tr-TR" smtClean="0"/>
              <a:t>09.03.2018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6CEE036D-07C4-45A1-929C-29DE77AB9726}" type="slidenum">
              <a:rPr lang="tr-TR" smtClean="0"/>
              <a:t>‹#›</a:t>
            </a:fld>
            <a:endParaRPr lang="tr-T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gi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1412776"/>
            <a:ext cx="7772400" cy="2520280"/>
          </a:xfrm>
        </p:spPr>
        <p:txBody>
          <a:bodyPr/>
          <a:lstStyle/>
          <a:p>
            <a:r>
              <a:rPr lang="tr-TR" dirty="0" smtClean="0"/>
              <a:t>2018 </a:t>
            </a:r>
            <a:br>
              <a:rPr lang="tr-TR" dirty="0" smtClean="0"/>
            </a:br>
            <a:r>
              <a:rPr lang="tr-TR" dirty="0" smtClean="0"/>
              <a:t>YKS 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7200" dirty="0" smtClean="0">
                <a:solidFill>
                  <a:srgbClr val="FF0000"/>
                </a:solidFill>
              </a:rPr>
              <a:t>ÖNEMLİ !! </a:t>
            </a:r>
            <a:endParaRPr lang="tr-TR" sz="7200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b="1" dirty="0" smtClean="0"/>
              <a:t>Mesleki ve teknik ortaöğretim kurumlarının aşağıda belirtilen alan/dallarından mezun olanlar bu </a:t>
            </a:r>
            <a:r>
              <a:rPr lang="tr-TR" b="1" dirty="0" err="1" smtClean="0"/>
              <a:t>önlisans</a:t>
            </a:r>
            <a:r>
              <a:rPr lang="tr-TR" b="1" dirty="0" smtClean="0"/>
              <a:t> programlarına yerleştirilirken , yerleştirme puanları </a:t>
            </a:r>
            <a:r>
              <a:rPr lang="tr-TR" b="1" dirty="0" err="1" smtClean="0"/>
              <a:t>OBP’nin</a:t>
            </a:r>
            <a:r>
              <a:rPr lang="tr-TR" b="1" dirty="0" smtClean="0"/>
              <a:t> 0.12 ile çarpılması ve puanlarına eklenmesi suretiyle elde edilecek ayrıca yerleştirme puanlarına </a:t>
            </a:r>
            <a:r>
              <a:rPr lang="tr-TR" b="1" dirty="0" err="1" smtClean="0"/>
              <a:t>OBP’nin</a:t>
            </a:r>
            <a:r>
              <a:rPr lang="tr-TR" b="1" dirty="0" smtClean="0"/>
              <a:t> 0,06 ile çarpılmasıyla elde edilecek ek puanlar katılacaktır</a:t>
            </a:r>
            <a:r>
              <a:rPr lang="tr-TR" dirty="0" smtClean="0"/>
              <a:t>.</a:t>
            </a:r>
            <a:endParaRPr lang="tr-TR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224136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>
                <a:solidFill>
                  <a:srgbClr val="FF0000"/>
                </a:solidFill>
              </a:rPr>
              <a:t>MOBİLYA VE İÇ MEKAN TASARIMI  ALANINDA GİDİLEBİLECEK ÖNLİSANS BÖLÜMLERİ 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23528" y="2564904"/>
            <a:ext cx="8640960" cy="3528392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tr-TR" dirty="0" smtClean="0"/>
              <a:t>Endüstri </a:t>
            </a:r>
            <a:r>
              <a:rPr lang="tr-TR" dirty="0"/>
              <a:t>Ürünleri </a:t>
            </a:r>
            <a:r>
              <a:rPr lang="tr-TR" dirty="0" smtClean="0"/>
              <a:t>Tasarımı</a:t>
            </a:r>
          </a:p>
          <a:p>
            <a:pPr>
              <a:buFont typeface="Wingdings" pitchFamily="2" charset="2"/>
              <a:buChar char="q"/>
            </a:pPr>
            <a:r>
              <a:rPr lang="tr-TR" dirty="0" smtClean="0"/>
              <a:t>Eser Koruma</a:t>
            </a:r>
          </a:p>
          <a:p>
            <a:pPr>
              <a:buFont typeface="Wingdings" pitchFamily="2" charset="2"/>
              <a:buChar char="q"/>
            </a:pPr>
            <a:r>
              <a:rPr lang="tr-TR" dirty="0" smtClean="0"/>
              <a:t>Görsel İletişim</a:t>
            </a:r>
          </a:p>
          <a:p>
            <a:pPr>
              <a:buFont typeface="Wingdings" pitchFamily="2" charset="2"/>
              <a:buChar char="q"/>
            </a:pPr>
            <a:r>
              <a:rPr lang="tr-TR" dirty="0" smtClean="0"/>
              <a:t>İç </a:t>
            </a:r>
            <a:r>
              <a:rPr lang="tr-TR" dirty="0"/>
              <a:t>Mekan </a:t>
            </a:r>
            <a:r>
              <a:rPr lang="tr-TR" dirty="0" smtClean="0"/>
              <a:t>Tasarımı</a:t>
            </a:r>
          </a:p>
          <a:p>
            <a:pPr>
              <a:buFont typeface="Wingdings" pitchFamily="2" charset="2"/>
              <a:buChar char="q"/>
            </a:pPr>
            <a:r>
              <a:rPr lang="tr-TR" dirty="0" smtClean="0"/>
              <a:t>Mimari </a:t>
            </a:r>
            <a:r>
              <a:rPr lang="tr-TR" dirty="0"/>
              <a:t>Dekoratif </a:t>
            </a:r>
            <a:r>
              <a:rPr lang="tr-TR" dirty="0" smtClean="0"/>
              <a:t>Sanatlar</a:t>
            </a:r>
          </a:p>
          <a:p>
            <a:pPr>
              <a:buFont typeface="Wingdings" pitchFamily="2" charset="2"/>
              <a:buChar char="q"/>
            </a:pPr>
            <a:r>
              <a:rPr lang="tr-TR" dirty="0" smtClean="0"/>
              <a:t>Mimari Restorasyon</a:t>
            </a:r>
          </a:p>
          <a:p>
            <a:pPr>
              <a:buFont typeface="Wingdings" pitchFamily="2" charset="2"/>
              <a:buChar char="q"/>
            </a:pPr>
            <a:r>
              <a:rPr lang="tr-TR" dirty="0" smtClean="0"/>
              <a:t>Mobilya </a:t>
            </a:r>
            <a:r>
              <a:rPr lang="tr-TR" dirty="0"/>
              <a:t>ve Dekorasyon</a:t>
            </a:r>
          </a:p>
          <a:p>
            <a:pPr>
              <a:buFont typeface="Wingdings" pitchFamily="2" charset="2"/>
              <a:buChar char="q"/>
            </a:pPr>
            <a:r>
              <a:rPr lang="tr-TR" dirty="0" smtClean="0"/>
              <a:t>Ormancılık </a:t>
            </a:r>
            <a:r>
              <a:rPr lang="tr-TR" dirty="0"/>
              <a:t>ve Orman Ürünleri</a:t>
            </a:r>
          </a:p>
          <a:p>
            <a:pPr>
              <a:buFont typeface="Wingdings" pitchFamily="2" charset="2"/>
              <a:buChar char="q"/>
            </a:pPr>
            <a:r>
              <a:rPr lang="tr-TR" dirty="0" smtClean="0"/>
              <a:t>Oto </a:t>
            </a:r>
            <a:r>
              <a:rPr lang="tr-TR" dirty="0"/>
              <a:t>Boya ve </a:t>
            </a:r>
            <a:r>
              <a:rPr lang="tr-TR" dirty="0" smtClean="0"/>
              <a:t>Karoseri</a:t>
            </a:r>
            <a:endParaRPr lang="tr-TR" dirty="0"/>
          </a:p>
        </p:txBody>
      </p:sp>
      <p:sp>
        <p:nvSpPr>
          <p:cNvPr id="4" name="3 Dikdörtgen"/>
          <p:cNvSpPr/>
          <p:nvPr/>
        </p:nvSpPr>
        <p:spPr>
          <a:xfrm>
            <a:off x="5580112" y="2492896"/>
            <a:ext cx="2952328" cy="30243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BU BÖLÜMLERİN HEPSİ TYT İLE ÖĞRENCİ ALACAKTIR! </a:t>
            </a:r>
            <a:endParaRPr lang="tr-TR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3568" y="620688"/>
            <a:ext cx="8003232" cy="1080120"/>
          </a:xfrm>
        </p:spPr>
        <p:txBody>
          <a:bodyPr>
            <a:normAutofit fontScale="90000"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MOTORLU ARAÇLAR TEKNOLOJİSİ ALANINDA GİDİLEBİLECEK ÖN LİSANS BÖLÜMLERİ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899592" y="2564904"/>
            <a:ext cx="7787208" cy="3561259"/>
          </a:xfrm>
        </p:spPr>
        <p:txBody>
          <a:bodyPr>
            <a:normAutofit fontScale="250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tr-TR" sz="4200" dirty="0"/>
              <a:t>Alternatif Enerji Kaynakları Teknolojisi</a:t>
            </a:r>
          </a:p>
          <a:p>
            <a:pPr>
              <a:buFont typeface="Wingdings" pitchFamily="2" charset="2"/>
              <a:buChar char="q"/>
            </a:pPr>
            <a:r>
              <a:rPr lang="tr-TR" sz="4200" dirty="0"/>
              <a:t>Elektrik Enerjisi Üretim, İletim ve Dağıtımı</a:t>
            </a:r>
          </a:p>
          <a:p>
            <a:pPr>
              <a:buFont typeface="Wingdings" pitchFamily="2" charset="2"/>
              <a:buChar char="q"/>
            </a:pPr>
            <a:r>
              <a:rPr lang="tr-TR" sz="4200" dirty="0"/>
              <a:t>Endüstriyel Kalıpçılık</a:t>
            </a:r>
          </a:p>
          <a:p>
            <a:pPr>
              <a:buFont typeface="Wingdings" pitchFamily="2" charset="2"/>
              <a:buChar char="q"/>
            </a:pPr>
            <a:r>
              <a:rPr lang="tr-TR" sz="4200" dirty="0"/>
              <a:t>Gemi Makineleri İşletme</a:t>
            </a:r>
          </a:p>
          <a:p>
            <a:pPr>
              <a:buFont typeface="Wingdings" pitchFamily="2" charset="2"/>
              <a:buChar char="q"/>
            </a:pPr>
            <a:r>
              <a:rPr lang="tr-TR" sz="4200" dirty="0"/>
              <a:t>Grafik Tasarımı</a:t>
            </a:r>
          </a:p>
          <a:p>
            <a:pPr>
              <a:buFont typeface="Wingdings" pitchFamily="2" charset="2"/>
              <a:buChar char="q"/>
            </a:pPr>
            <a:r>
              <a:rPr lang="tr-TR" sz="4200" dirty="0"/>
              <a:t>İş Makineleri Operatörlüğü</a:t>
            </a:r>
          </a:p>
          <a:p>
            <a:pPr>
              <a:buFont typeface="Wingdings" pitchFamily="2" charset="2"/>
              <a:buChar char="q"/>
            </a:pPr>
            <a:r>
              <a:rPr lang="tr-TR" sz="4200" dirty="0"/>
              <a:t>İş Sağlığı ve Güvenliği</a:t>
            </a:r>
          </a:p>
          <a:p>
            <a:pPr>
              <a:buFont typeface="Wingdings" pitchFamily="2" charset="2"/>
              <a:buChar char="q"/>
            </a:pPr>
            <a:r>
              <a:rPr lang="tr-TR" sz="4200" dirty="0"/>
              <a:t>Makine</a:t>
            </a:r>
          </a:p>
          <a:p>
            <a:pPr>
              <a:buFont typeface="Wingdings" pitchFamily="2" charset="2"/>
              <a:buChar char="q"/>
            </a:pPr>
            <a:r>
              <a:rPr lang="tr-TR" sz="4200" dirty="0" err="1"/>
              <a:t>Mekatronik</a:t>
            </a:r>
            <a:endParaRPr lang="tr-TR" sz="4200" dirty="0"/>
          </a:p>
          <a:p>
            <a:pPr>
              <a:buFont typeface="Wingdings" pitchFamily="2" charset="2"/>
              <a:buChar char="q"/>
            </a:pPr>
            <a:r>
              <a:rPr lang="tr-TR" sz="4200" dirty="0" err="1"/>
              <a:t>Metalurji</a:t>
            </a:r>
            <a:endParaRPr lang="tr-TR" sz="4200" dirty="0"/>
          </a:p>
          <a:p>
            <a:pPr>
              <a:buFont typeface="Wingdings" pitchFamily="2" charset="2"/>
              <a:buChar char="q"/>
            </a:pPr>
            <a:r>
              <a:rPr lang="tr-TR" sz="4200" dirty="0"/>
              <a:t>Oto Boya ve Karoseri</a:t>
            </a:r>
          </a:p>
          <a:p>
            <a:pPr>
              <a:buFont typeface="Wingdings" pitchFamily="2" charset="2"/>
              <a:buChar char="q"/>
            </a:pPr>
            <a:r>
              <a:rPr lang="tr-TR" sz="4200" dirty="0"/>
              <a:t>Otomotiv Teknolojisi</a:t>
            </a:r>
          </a:p>
          <a:p>
            <a:pPr>
              <a:buFont typeface="Wingdings" pitchFamily="2" charset="2"/>
              <a:buChar char="q"/>
            </a:pPr>
            <a:r>
              <a:rPr lang="tr-TR" sz="4200" dirty="0"/>
              <a:t>Raylı Sistemler Makine Teknolojisi</a:t>
            </a:r>
          </a:p>
          <a:p>
            <a:pPr>
              <a:buFont typeface="Wingdings" pitchFamily="2" charset="2"/>
              <a:buChar char="q"/>
            </a:pPr>
            <a:r>
              <a:rPr lang="tr-TR" sz="4200" dirty="0"/>
              <a:t>Sivil Savunma ve İtfaiyecilik</a:t>
            </a:r>
          </a:p>
          <a:p>
            <a:pPr>
              <a:buFont typeface="Wingdings" pitchFamily="2" charset="2"/>
              <a:buChar char="q"/>
            </a:pPr>
            <a:r>
              <a:rPr lang="tr-TR" sz="4200" dirty="0"/>
              <a:t>Sondaj Teknolojisi</a:t>
            </a:r>
          </a:p>
          <a:p>
            <a:pPr>
              <a:buFont typeface="Wingdings" pitchFamily="2" charset="2"/>
              <a:buChar char="q"/>
            </a:pPr>
            <a:r>
              <a:rPr lang="tr-TR" sz="4200" dirty="0"/>
              <a:t>Tarım Makineleri</a:t>
            </a:r>
          </a:p>
          <a:p>
            <a:pPr>
              <a:buFont typeface="Wingdings" pitchFamily="2" charset="2"/>
              <a:buChar char="q"/>
            </a:pPr>
            <a:r>
              <a:rPr lang="tr-TR" sz="4200" dirty="0"/>
              <a:t>Tarımsal Ürünler Muhafaza ve Depolama</a:t>
            </a:r>
          </a:p>
          <a:p>
            <a:pPr>
              <a:buFont typeface="Wingdings" pitchFamily="2" charset="2"/>
              <a:buChar char="q"/>
            </a:pPr>
            <a:r>
              <a:rPr lang="tr-TR" sz="4200" dirty="0"/>
              <a:t>Teknolojisi</a:t>
            </a:r>
          </a:p>
          <a:p>
            <a:pPr>
              <a:buFont typeface="Wingdings" pitchFamily="2" charset="2"/>
              <a:buChar char="q"/>
            </a:pPr>
            <a:r>
              <a:rPr lang="tr-TR" sz="4200" dirty="0"/>
              <a:t>Uçak Teknolojisi</a:t>
            </a:r>
          </a:p>
          <a:p>
            <a:endParaRPr lang="tr-TR" dirty="0"/>
          </a:p>
        </p:txBody>
      </p:sp>
      <p:sp>
        <p:nvSpPr>
          <p:cNvPr id="4" name="3 Dikdörtgen"/>
          <p:cNvSpPr/>
          <p:nvPr/>
        </p:nvSpPr>
        <p:spPr>
          <a:xfrm>
            <a:off x="4860032" y="2564904"/>
            <a:ext cx="3456384" cy="30243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BU BÖLÜMLERİN HEPSİ TYT İLE ÖĞRENCİ ALACAKTIR! </a:t>
            </a:r>
            <a:endParaRPr lang="tr-T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224136"/>
          </a:xfrm>
        </p:spPr>
        <p:txBody>
          <a:bodyPr>
            <a:normAutofit fontScale="90000"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METAL TEKNOLOJİLERİ ALANINDA GİDİLEBİLECEK ÖNLİSANS BÖLÜMLERİ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321952"/>
          </a:xfrm>
        </p:spPr>
        <p:txBody>
          <a:bodyPr>
            <a:normAutofit fontScale="550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tr-TR" dirty="0"/>
              <a:t>Alternatif Enerji Kaynakları Teknolojisi</a:t>
            </a:r>
          </a:p>
          <a:p>
            <a:pPr>
              <a:buFont typeface="Wingdings" pitchFamily="2" charset="2"/>
              <a:buChar char="q"/>
            </a:pPr>
            <a:r>
              <a:rPr lang="tr-TR" dirty="0"/>
              <a:t>Elektrik Enerjisi Üretim, İletim ve Dağıtımı</a:t>
            </a:r>
          </a:p>
          <a:p>
            <a:pPr>
              <a:buFont typeface="Wingdings" pitchFamily="2" charset="2"/>
              <a:buChar char="q"/>
            </a:pPr>
            <a:r>
              <a:rPr lang="tr-TR" dirty="0"/>
              <a:t>Endüstriyel Kalıpçılık</a:t>
            </a:r>
          </a:p>
          <a:p>
            <a:pPr>
              <a:buFont typeface="Wingdings" pitchFamily="2" charset="2"/>
              <a:buChar char="q"/>
            </a:pPr>
            <a:r>
              <a:rPr lang="tr-TR" dirty="0"/>
              <a:t>Grafik Tasarımı</a:t>
            </a:r>
          </a:p>
          <a:p>
            <a:pPr>
              <a:buFont typeface="Wingdings" pitchFamily="2" charset="2"/>
              <a:buChar char="q"/>
            </a:pPr>
            <a:r>
              <a:rPr lang="tr-TR" dirty="0"/>
              <a:t>İş Makineleri Operatörlüğü</a:t>
            </a:r>
          </a:p>
          <a:p>
            <a:pPr>
              <a:buFont typeface="Wingdings" pitchFamily="2" charset="2"/>
              <a:buChar char="q"/>
            </a:pPr>
            <a:r>
              <a:rPr lang="tr-TR" dirty="0"/>
              <a:t>Kaynak Teknolojisi</a:t>
            </a:r>
          </a:p>
          <a:p>
            <a:pPr>
              <a:buFont typeface="Wingdings" pitchFamily="2" charset="2"/>
              <a:buChar char="q"/>
            </a:pPr>
            <a:r>
              <a:rPr lang="tr-TR" dirty="0"/>
              <a:t>Makine</a:t>
            </a:r>
          </a:p>
          <a:p>
            <a:pPr>
              <a:buFont typeface="Wingdings" pitchFamily="2" charset="2"/>
              <a:buChar char="q"/>
            </a:pPr>
            <a:r>
              <a:rPr lang="tr-TR" dirty="0" err="1"/>
              <a:t>Mekatronik</a:t>
            </a:r>
            <a:endParaRPr lang="tr-TR" dirty="0"/>
          </a:p>
          <a:p>
            <a:pPr>
              <a:buFont typeface="Wingdings" pitchFamily="2" charset="2"/>
              <a:buChar char="q"/>
            </a:pPr>
            <a:r>
              <a:rPr lang="tr-TR" dirty="0" err="1"/>
              <a:t>Metalurji</a:t>
            </a:r>
            <a:endParaRPr lang="tr-TR" dirty="0"/>
          </a:p>
          <a:p>
            <a:pPr>
              <a:buFont typeface="Wingdings" pitchFamily="2" charset="2"/>
              <a:buChar char="q"/>
            </a:pPr>
            <a:r>
              <a:rPr lang="tr-TR" dirty="0"/>
              <a:t>Oto Boya ve Karoseri</a:t>
            </a:r>
          </a:p>
          <a:p>
            <a:pPr>
              <a:buFont typeface="Wingdings" pitchFamily="2" charset="2"/>
              <a:buChar char="q"/>
            </a:pPr>
            <a:r>
              <a:rPr lang="tr-TR" dirty="0"/>
              <a:t>Otomotiv Teknolojisi</a:t>
            </a:r>
          </a:p>
          <a:p>
            <a:pPr>
              <a:buFont typeface="Wingdings" pitchFamily="2" charset="2"/>
              <a:buChar char="q"/>
            </a:pPr>
            <a:r>
              <a:rPr lang="tr-TR" dirty="0"/>
              <a:t>Raylı Sistemler Makine Teknolojisi</a:t>
            </a:r>
          </a:p>
          <a:p>
            <a:pPr>
              <a:buFont typeface="Wingdings" pitchFamily="2" charset="2"/>
              <a:buChar char="q"/>
            </a:pPr>
            <a:r>
              <a:rPr lang="tr-TR" dirty="0"/>
              <a:t>Sondaj Teknolojisi</a:t>
            </a:r>
          </a:p>
          <a:p>
            <a:pPr>
              <a:buFont typeface="Wingdings" pitchFamily="2" charset="2"/>
              <a:buChar char="q"/>
            </a:pPr>
            <a:r>
              <a:rPr lang="tr-TR" dirty="0"/>
              <a:t>Tahribatsız Muayene</a:t>
            </a:r>
          </a:p>
          <a:p>
            <a:pPr>
              <a:buFont typeface="Wingdings" pitchFamily="2" charset="2"/>
              <a:buChar char="q"/>
            </a:pPr>
            <a:r>
              <a:rPr lang="tr-TR" dirty="0"/>
              <a:t>Tarım Makineleri</a:t>
            </a:r>
          </a:p>
          <a:p>
            <a:endParaRPr lang="tr-TR" dirty="0"/>
          </a:p>
        </p:txBody>
      </p:sp>
      <p:sp>
        <p:nvSpPr>
          <p:cNvPr id="4" name="3 Dikdörtgen"/>
          <p:cNvSpPr/>
          <p:nvPr/>
        </p:nvSpPr>
        <p:spPr>
          <a:xfrm>
            <a:off x="4860032" y="2564904"/>
            <a:ext cx="3456384" cy="30243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BU BÖLÜMLERİN HEPSİ TYT İLE ÖĞRENCİ ALACAKTIR! </a:t>
            </a:r>
            <a:endParaRPr lang="tr-T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584176"/>
          </a:xfrm>
        </p:spPr>
        <p:txBody>
          <a:bodyPr>
            <a:normAutofit fontScale="90000"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TESİSAT TEKNOLOJİSİ VE İKLİMLENDİRME ALANINDA GİDİLEBİLECEK ÖNLİSANS BÖLÜMLERİ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633267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tr-TR" dirty="0"/>
              <a:t>Doğalgaz ve Tesisatı Teknolojisi</a:t>
            </a:r>
          </a:p>
          <a:p>
            <a:pPr>
              <a:buFont typeface="Wingdings" pitchFamily="2" charset="2"/>
              <a:buChar char="q"/>
            </a:pPr>
            <a:r>
              <a:rPr lang="tr-TR" dirty="0"/>
              <a:t>Gaz ve Tesisatı Teknolojisi</a:t>
            </a:r>
          </a:p>
          <a:p>
            <a:pPr>
              <a:buFont typeface="Wingdings" pitchFamily="2" charset="2"/>
              <a:buChar char="q"/>
            </a:pPr>
            <a:r>
              <a:rPr lang="tr-TR" dirty="0"/>
              <a:t>İklimlendirme ve </a:t>
            </a:r>
          </a:p>
          <a:p>
            <a:pPr>
              <a:buNone/>
            </a:pPr>
            <a:r>
              <a:rPr lang="tr-TR" dirty="0" smtClean="0"/>
              <a:t>Soğutma </a:t>
            </a:r>
            <a:r>
              <a:rPr lang="tr-TR" dirty="0"/>
              <a:t>Teknolojisi</a:t>
            </a:r>
          </a:p>
          <a:p>
            <a:pPr>
              <a:buFont typeface="Wingdings" pitchFamily="2" charset="2"/>
              <a:buChar char="q"/>
            </a:pPr>
            <a:r>
              <a:rPr lang="tr-TR" dirty="0"/>
              <a:t>Yapı Tesisat Teknolojisi</a:t>
            </a:r>
          </a:p>
          <a:p>
            <a:endParaRPr lang="tr-TR" dirty="0"/>
          </a:p>
        </p:txBody>
      </p:sp>
      <p:sp>
        <p:nvSpPr>
          <p:cNvPr id="4" name="3 Dikdörtgen"/>
          <p:cNvSpPr/>
          <p:nvPr/>
        </p:nvSpPr>
        <p:spPr>
          <a:xfrm>
            <a:off x="5436096" y="3212976"/>
            <a:ext cx="3096344" cy="30963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BU BÖLÜMLERİN HEPSİ TYT İLE ÖĞRENCİ ALACAKTIR! </a:t>
            </a:r>
            <a:endParaRPr lang="tr-TR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Polis MYO İÇİN!!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Mayıs ayı içerisinde yayınlanacak polis meslek yüksekokulları  kılavuzuna  göre başvuru şartlarını öğrenebileceğiz fakat bir  önceki senelere göre tahmin yapmak gerekirse belirlenecek olan baraj  puanı TYT ; 270 den  aşağı olmayacaktır.</a:t>
            </a:r>
            <a:endParaRPr lang="tr-T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852936"/>
            <a:ext cx="8229600" cy="3273227"/>
          </a:xfrm>
        </p:spPr>
        <p:txBody>
          <a:bodyPr/>
          <a:lstStyle/>
          <a:p>
            <a:pPr algn="ctr">
              <a:buNone/>
            </a:pPr>
            <a:r>
              <a:rPr lang="tr-TR" dirty="0" smtClean="0"/>
              <a:t> AKLINIZA TAKILAN TÜM SORULAR İÇİN REHBERLİK SERVİSİNE GELEBİLİRSİNİZ </a:t>
            </a:r>
            <a:r>
              <a:rPr lang="tr-TR" dirty="0" smtClean="0">
                <a:sym typeface="Wingdings" pitchFamily="2" charset="2"/>
              </a:rPr>
              <a:t> </a:t>
            </a:r>
            <a:endParaRPr lang="tr-TR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3861048"/>
            <a:ext cx="8229600" cy="2265115"/>
          </a:xfrm>
        </p:spPr>
        <p:txBody>
          <a:bodyPr/>
          <a:lstStyle/>
          <a:p>
            <a:pPr algn="ctr">
              <a:buNone/>
            </a:pPr>
            <a:r>
              <a:rPr lang="tr-TR" dirty="0" smtClean="0"/>
              <a:t>HACI SEVİM YILDIZ 2 MTAL REHBERLİK SERVİSİ </a:t>
            </a:r>
          </a:p>
        </p:txBody>
      </p:sp>
      <p:sp>
        <p:nvSpPr>
          <p:cNvPr id="4" name="3 Dikdörtgen"/>
          <p:cNvSpPr/>
          <p:nvPr/>
        </p:nvSpPr>
        <p:spPr>
          <a:xfrm>
            <a:off x="2267744" y="2636912"/>
            <a:ext cx="45365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tr-TR" dirty="0" smtClean="0"/>
              <a:t>2017-2018 EĞİTİM ÖĞRETİM YILI </a:t>
            </a:r>
            <a:endParaRPr lang="tr-T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Yükseköğretim Kurumları Sınavı (YKS) başvuru tarihleri                              1-21 MART  </a:t>
            </a:r>
          </a:p>
          <a:p>
            <a:r>
              <a:rPr lang="tr-TR" b="1" dirty="0" smtClean="0">
                <a:solidFill>
                  <a:srgbClr val="00B0F0"/>
                </a:solidFill>
              </a:rPr>
              <a:t>ÜCRET ÖDEME İÇİN SON GÜN : 22 MART 2018 </a:t>
            </a:r>
          </a:p>
          <a:p>
            <a:pPr>
              <a:buNone/>
            </a:pPr>
            <a:r>
              <a:rPr lang="tr-TR" dirty="0" smtClean="0"/>
              <a:t>1.OTURUM :  TYT ; 23 HAZİRAN 2018  , 135DK</a:t>
            </a:r>
          </a:p>
          <a:p>
            <a:pPr>
              <a:buNone/>
            </a:pPr>
            <a:r>
              <a:rPr lang="tr-TR" dirty="0" smtClean="0"/>
              <a:t>2. OTURUM : AYT ; 24 HAZİRAN 2018  ,  180 DK </a:t>
            </a:r>
          </a:p>
          <a:p>
            <a:pPr>
              <a:buNone/>
            </a:pPr>
            <a:r>
              <a:rPr lang="tr-TR" dirty="0" smtClean="0"/>
              <a:t>3.OTURUM : YDT ; 24 HAZİRAN 2018 , 120 DK </a:t>
            </a:r>
            <a:endParaRPr lang="tr-TR" dirty="0"/>
          </a:p>
        </p:txBody>
      </p:sp>
      <p:sp>
        <p:nvSpPr>
          <p:cNvPr id="5" name="4 Sağ Ok"/>
          <p:cNvSpPr/>
          <p:nvPr/>
        </p:nvSpPr>
        <p:spPr>
          <a:xfrm>
            <a:off x="2627784" y="2276872"/>
            <a:ext cx="2232248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/>
          <a:lstStyle/>
          <a:p>
            <a:r>
              <a:rPr lang="tr-TR" dirty="0"/>
              <a:t> </a:t>
            </a:r>
            <a:r>
              <a:rPr lang="tr-TR" dirty="0" smtClean="0"/>
              <a:t>ADAYLAR SINAVIN SABAH OTURUMLARINDA SAAT 10:00 ‘DAN SONRA ; ÖĞLEN OTURUMLARINDA İSE SAAT 15:30 ‘DAN SONRA SINAV BİNALARINA ALINMAYACAKLARDIR.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1026" name="Picture 2" descr="C:\Users\Sevim Yıldız-2\Desktop\640xauto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857250"/>
          </a:xfrm>
        </p:spPr>
        <p:txBody>
          <a:bodyPr/>
          <a:lstStyle/>
          <a:p>
            <a:r>
              <a:rPr lang="tr-TR" dirty="0" smtClean="0"/>
              <a:t>TYT NASIL BİR SINAV ?</a:t>
            </a:r>
            <a:endParaRPr lang="tr-TR" dirty="0"/>
          </a:p>
        </p:txBody>
      </p:sp>
      <p:graphicFrame>
        <p:nvGraphicFramePr>
          <p:cNvPr id="5" name="4 Tablo"/>
          <p:cNvGraphicFramePr>
            <a:graphicFrameLocks noGrp="1"/>
          </p:cNvGraphicFramePr>
          <p:nvPr/>
        </p:nvGraphicFramePr>
        <p:xfrm>
          <a:off x="1043608" y="1124744"/>
          <a:ext cx="7632848" cy="5112568"/>
        </p:xfrm>
        <a:graphic>
          <a:graphicData uri="http://schemas.openxmlformats.org/drawingml/2006/table">
            <a:tbl>
              <a:tblPr/>
              <a:tblGrid>
                <a:gridCol w="1803997"/>
                <a:gridCol w="4315937"/>
                <a:gridCol w="1512914"/>
              </a:tblGrid>
              <a:tr h="307212">
                <a:tc gridSpan="3">
                  <a:txBody>
                    <a:bodyPr/>
                    <a:lstStyle/>
                    <a:p>
                      <a:pPr marL="1424305">
                        <a:lnSpc>
                          <a:spcPts val="1210"/>
                        </a:lnSpc>
                        <a:spcAft>
                          <a:spcPts val="0"/>
                        </a:spcAft>
                      </a:pPr>
                      <a:r>
                        <a:rPr lang="tr-TR" sz="1100" b="1" dirty="0">
                          <a:latin typeface="Times New Roman"/>
                          <a:ea typeface="Arial"/>
                          <a:cs typeface="Arial"/>
                        </a:rPr>
                        <a:t>Tablo 1A </a:t>
                      </a:r>
                      <a:r>
                        <a:rPr lang="tr-TR" sz="1100" b="1" dirty="0" err="1">
                          <a:latin typeface="Times New Roman"/>
                          <a:ea typeface="Arial"/>
                          <a:cs typeface="Arial"/>
                        </a:rPr>
                        <a:t>TYT’deki</a:t>
                      </a:r>
                      <a:r>
                        <a:rPr lang="tr-TR" sz="1100" b="1" dirty="0">
                          <a:latin typeface="Times New Roman"/>
                          <a:ea typeface="Arial"/>
                          <a:cs typeface="Arial"/>
                        </a:rPr>
                        <a:t> Testler ve Kapsamları</a:t>
                      </a:r>
                      <a:endParaRPr lang="tr-TR" sz="1100" dirty="0">
                        <a:latin typeface="Arial"/>
                        <a:ea typeface="Arial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rgbClr val="EFEF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F9F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9F9F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F9F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149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900">
                        <a:latin typeface="Times New Roman"/>
                        <a:ea typeface="Arial"/>
                        <a:cs typeface="Arial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rgbClr val="EFEF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F9F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F9F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F9F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19810">
                        <a:spcBef>
                          <a:spcPts val="515"/>
                        </a:spcBef>
                        <a:spcAft>
                          <a:spcPts val="0"/>
                        </a:spcAft>
                      </a:pPr>
                      <a:r>
                        <a:rPr lang="tr-TR" sz="1000" b="1">
                          <a:latin typeface="Times New Roman"/>
                          <a:ea typeface="Arial"/>
                          <a:cs typeface="Arial"/>
                        </a:rPr>
                        <a:t>Testlerin Kapsamı</a:t>
                      </a:r>
                      <a:endParaRPr lang="tr-TR" sz="1100">
                        <a:latin typeface="Arial"/>
                        <a:ea typeface="Arial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rgbClr val="9F9F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F9F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F9F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F9F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8755" marR="214630" algn="ctr">
                        <a:spcBef>
                          <a:spcPts val="515"/>
                        </a:spcBef>
                        <a:spcAft>
                          <a:spcPts val="0"/>
                        </a:spcAft>
                      </a:pPr>
                      <a:r>
                        <a:rPr lang="tr-TR" sz="1000" b="1">
                          <a:latin typeface="Times New Roman"/>
                          <a:ea typeface="Arial"/>
                          <a:cs typeface="Arial"/>
                        </a:rPr>
                        <a:t>Soru Sayısı</a:t>
                      </a:r>
                      <a:endParaRPr lang="tr-TR" sz="1100">
                        <a:latin typeface="Arial"/>
                        <a:ea typeface="Arial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rgbClr val="9F9F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F9F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F9F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F9F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8606">
                <a:tc>
                  <a:txBody>
                    <a:bodyPr/>
                    <a:lstStyle/>
                    <a:p>
                      <a:pPr marL="5715">
                        <a:spcAft>
                          <a:spcPts val="0"/>
                        </a:spcAft>
                      </a:pPr>
                      <a:r>
                        <a:rPr lang="tr-TR" sz="1000" b="1">
                          <a:latin typeface="Times New Roman"/>
                          <a:ea typeface="Arial"/>
                          <a:cs typeface="Arial"/>
                        </a:rPr>
                        <a:t>Türkçe Testi</a:t>
                      </a:r>
                      <a:endParaRPr lang="tr-TR" sz="1100">
                        <a:latin typeface="Arial"/>
                        <a:ea typeface="Arial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rgbClr val="EFEF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F9F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F9F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F9F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620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607695" algn="l"/>
                          <a:tab pos="1046480" algn="l"/>
                          <a:tab pos="1694815" algn="l"/>
                          <a:tab pos="2407285" algn="l"/>
                          <a:tab pos="2915920" algn="l"/>
                        </a:tabLst>
                      </a:pPr>
                      <a:r>
                        <a:rPr lang="tr-TR" sz="1000">
                          <a:latin typeface="Times New Roman"/>
                          <a:ea typeface="Arial"/>
                          <a:cs typeface="Arial"/>
                        </a:rPr>
                        <a:t>Türkçeyi	doğru	kullanma,	okuduğunu	anlama	ve</a:t>
                      </a:r>
                      <a:endParaRPr lang="tr-TR" sz="1100">
                        <a:latin typeface="Arial"/>
                        <a:ea typeface="Arial"/>
                      </a:endParaRPr>
                    </a:p>
                    <a:p>
                      <a:pPr marL="7620">
                        <a:lnSpc>
                          <a:spcPts val="1300"/>
                        </a:lnSpc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tr-TR" sz="1000">
                          <a:latin typeface="Times New Roman"/>
                          <a:ea typeface="Arial"/>
                          <a:cs typeface="Arial"/>
                        </a:rPr>
                        <a:t>yorumlama, kelime hazinesi, temel cümle bilgisi ve imla kurallarını kullanma becerilerini ölçmeye yönelik</a:t>
                      </a:r>
                      <a:r>
                        <a:rPr lang="tr-TR" sz="1000" spc="-55">
                          <a:latin typeface="Times New Roman"/>
                          <a:ea typeface="Arial"/>
                          <a:cs typeface="Arial"/>
                        </a:rPr>
                        <a:t> </a:t>
                      </a:r>
                      <a:r>
                        <a:rPr lang="tr-TR" sz="1000">
                          <a:latin typeface="Times New Roman"/>
                          <a:ea typeface="Arial"/>
                          <a:cs typeface="Arial"/>
                        </a:rPr>
                        <a:t>sorular</a:t>
                      </a:r>
                      <a:endParaRPr lang="tr-TR" sz="1100">
                        <a:latin typeface="Arial"/>
                        <a:ea typeface="Arial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rgbClr val="9F9F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F9F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F9F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F9F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endParaRPr lang="tr-TR" sz="1100">
                        <a:latin typeface="Times New Roman"/>
                        <a:ea typeface="Arial"/>
                        <a:cs typeface="Arial"/>
                      </a:endParaRPr>
                    </a:p>
                    <a:p>
                      <a:pPr marL="198755" marR="182245" algn="ctr">
                        <a:spcAft>
                          <a:spcPts val="0"/>
                        </a:spcAft>
                      </a:pPr>
                      <a:r>
                        <a:rPr lang="tr-TR" sz="1000">
                          <a:latin typeface="Times New Roman"/>
                          <a:ea typeface="Arial"/>
                          <a:cs typeface="Arial"/>
                        </a:rPr>
                        <a:t>40</a:t>
                      </a:r>
                      <a:endParaRPr lang="tr-TR" sz="1100">
                        <a:latin typeface="Arial"/>
                        <a:ea typeface="Arial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rgbClr val="9F9F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F9F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F9F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F9F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3032">
                <a:tc>
                  <a:txBody>
                    <a:bodyPr/>
                    <a:lstStyle/>
                    <a:p>
                      <a:pPr marL="5715">
                        <a:spcAft>
                          <a:spcPts val="0"/>
                        </a:spcAft>
                      </a:pPr>
                      <a:r>
                        <a:rPr lang="tr-TR" sz="1000" b="1" dirty="0">
                          <a:latin typeface="Times New Roman"/>
                          <a:ea typeface="Arial"/>
                          <a:cs typeface="Arial"/>
                        </a:rPr>
                        <a:t>Sosyal Bilimler Testi</a:t>
                      </a:r>
                      <a:endParaRPr lang="tr-TR" sz="1100" dirty="0">
                        <a:latin typeface="Arial"/>
                        <a:ea typeface="Arial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rgbClr val="EFEF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F9F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F9F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F9F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620" algn="just">
                        <a:spcAft>
                          <a:spcPts val="0"/>
                        </a:spcAft>
                      </a:pPr>
                      <a:r>
                        <a:rPr lang="tr-TR" sz="1000">
                          <a:latin typeface="Times New Roman"/>
                          <a:ea typeface="Arial"/>
                          <a:cs typeface="Arial"/>
                        </a:rPr>
                        <a:t>Tarih, Coğrafya, Din Kültürü ve Ahlak Bilgisi, Felsefe alanlarındaki temel kavram ve ilkeleri kullanma becerilerini ölçmeye yönelik</a:t>
                      </a:r>
                      <a:r>
                        <a:rPr lang="tr-TR" sz="1000" spc="5">
                          <a:latin typeface="Times New Roman"/>
                          <a:ea typeface="Arial"/>
                          <a:cs typeface="Arial"/>
                        </a:rPr>
                        <a:t> </a:t>
                      </a:r>
                      <a:r>
                        <a:rPr lang="tr-TR" sz="1000">
                          <a:latin typeface="Times New Roman"/>
                          <a:ea typeface="Arial"/>
                          <a:cs typeface="Arial"/>
                        </a:rPr>
                        <a:t>sorular</a:t>
                      </a:r>
                      <a:endParaRPr lang="tr-TR" sz="1100">
                        <a:latin typeface="Arial"/>
                        <a:ea typeface="Arial"/>
                      </a:endParaRPr>
                    </a:p>
                    <a:p>
                      <a:pPr marL="222885" marR="2096770">
                        <a:spcAft>
                          <a:spcPts val="0"/>
                        </a:spcAft>
                      </a:pPr>
                      <a:r>
                        <a:rPr lang="tr-TR" sz="1000">
                          <a:latin typeface="Times New Roman"/>
                          <a:ea typeface="Arial"/>
                          <a:cs typeface="Arial"/>
                        </a:rPr>
                        <a:t>Tarih Coğrafya Felsefe</a:t>
                      </a:r>
                      <a:endParaRPr lang="tr-TR" sz="1100">
                        <a:latin typeface="Arial"/>
                        <a:ea typeface="Arial"/>
                      </a:endParaRPr>
                    </a:p>
                    <a:p>
                      <a:pPr marL="222885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latin typeface="Times New Roman"/>
                          <a:ea typeface="Arial"/>
                          <a:cs typeface="Arial"/>
                        </a:rPr>
                        <a:t>Din Kültürü ve Ahlak Bilgisi (veya ilave Felsefe soruları)</a:t>
                      </a:r>
                      <a:endParaRPr lang="tr-TR" sz="1100">
                        <a:latin typeface="Arial"/>
                        <a:ea typeface="Arial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rgbClr val="9F9F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F9F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F9F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F9F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1100">
                        <a:latin typeface="Times New Roman"/>
                        <a:ea typeface="Arial"/>
                        <a:cs typeface="Arial"/>
                      </a:endParaRPr>
                    </a:p>
                    <a:p>
                      <a:pPr marL="15875" algn="ctr">
                        <a:spcBef>
                          <a:spcPts val="890"/>
                        </a:spcBef>
                        <a:spcAft>
                          <a:spcPts val="0"/>
                        </a:spcAft>
                      </a:pPr>
                      <a:r>
                        <a:rPr lang="tr-TR" sz="1000">
                          <a:latin typeface="Times New Roman"/>
                          <a:ea typeface="Arial"/>
                          <a:cs typeface="Arial"/>
                        </a:rPr>
                        <a:t>5</a:t>
                      </a:r>
                      <a:endParaRPr lang="tr-TR" sz="1100">
                        <a:latin typeface="Arial"/>
                        <a:ea typeface="Arial"/>
                      </a:endParaRPr>
                    </a:p>
                    <a:p>
                      <a:pPr marL="15875" algn="ct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000">
                          <a:latin typeface="Times New Roman"/>
                          <a:ea typeface="Arial"/>
                          <a:cs typeface="Arial"/>
                        </a:rPr>
                        <a:t>5</a:t>
                      </a:r>
                      <a:endParaRPr lang="tr-TR" sz="1100">
                        <a:latin typeface="Arial"/>
                        <a:ea typeface="Arial"/>
                      </a:endParaRPr>
                    </a:p>
                    <a:p>
                      <a:pPr marL="15875" algn="ctr">
                        <a:spcAft>
                          <a:spcPts val="0"/>
                        </a:spcAft>
                      </a:pPr>
                      <a:r>
                        <a:rPr lang="tr-TR" sz="1000">
                          <a:latin typeface="Times New Roman"/>
                          <a:ea typeface="Arial"/>
                          <a:cs typeface="Arial"/>
                        </a:rPr>
                        <a:t>5</a:t>
                      </a:r>
                      <a:endParaRPr lang="tr-TR" sz="1100">
                        <a:latin typeface="Arial"/>
                        <a:ea typeface="Arial"/>
                      </a:endParaRPr>
                    </a:p>
                    <a:p>
                      <a:pPr marL="15875" algn="ctr">
                        <a:spcAft>
                          <a:spcPts val="0"/>
                        </a:spcAft>
                      </a:pPr>
                      <a:r>
                        <a:rPr lang="tr-TR" sz="1000">
                          <a:latin typeface="Times New Roman"/>
                          <a:ea typeface="Arial"/>
                          <a:cs typeface="Arial"/>
                        </a:rPr>
                        <a:t>5</a:t>
                      </a:r>
                      <a:endParaRPr lang="tr-TR" sz="1100">
                        <a:latin typeface="Arial"/>
                        <a:ea typeface="Arial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rgbClr val="9F9F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F9F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F9F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F9F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0124">
                <a:tc>
                  <a:txBody>
                    <a:bodyPr/>
                    <a:lstStyle/>
                    <a:p>
                      <a:pPr marL="5715" marR="2673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>
                          <a:latin typeface="Times New Roman"/>
                          <a:ea typeface="Arial"/>
                          <a:cs typeface="Arial"/>
                        </a:rPr>
                        <a:t>Temel Matematik Testi</a:t>
                      </a:r>
                      <a:endParaRPr lang="tr-TR" sz="1100">
                        <a:latin typeface="Arial"/>
                        <a:ea typeface="Arial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rgbClr val="EFEF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F9F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F9F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F9F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62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latin typeface="Times New Roman"/>
                          <a:ea typeface="Arial"/>
                          <a:cs typeface="Arial"/>
                        </a:rPr>
                        <a:t>Temel Matematik kavramlarını kullanma ve bu kavramları kullanarak işlem yapma, temel matematiksel ilişkilerden yararlanarak soyut işlemler yapma, temel matematik prensiplerini ve işlemlerini gündelik hayatta uygulama</a:t>
                      </a:r>
                      <a:endParaRPr lang="tr-TR" sz="1100" dirty="0">
                        <a:latin typeface="Arial"/>
                        <a:ea typeface="Arial"/>
                      </a:endParaRPr>
                    </a:p>
                    <a:p>
                      <a:pPr marL="7620" algn="just">
                        <a:spcAft>
                          <a:spcPts val="0"/>
                        </a:spcAft>
                      </a:pPr>
                      <a:r>
                        <a:rPr lang="tr-TR" sz="1000" dirty="0">
                          <a:latin typeface="Times New Roman"/>
                          <a:ea typeface="Arial"/>
                          <a:cs typeface="Arial"/>
                        </a:rPr>
                        <a:t>becerilerini ölçmeye yönelik sorular</a:t>
                      </a:r>
                      <a:endParaRPr lang="tr-TR" sz="1100" dirty="0">
                        <a:latin typeface="Arial"/>
                        <a:ea typeface="Arial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rgbClr val="9F9F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F9F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F9F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F9F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1100">
                        <a:latin typeface="Times New Roman"/>
                        <a:ea typeface="Arial"/>
                        <a:cs typeface="Arial"/>
                      </a:endParaRPr>
                    </a:p>
                    <a:p>
                      <a:pPr marL="198755" marR="182245" algn="ctr">
                        <a:spcAft>
                          <a:spcPts val="0"/>
                        </a:spcAft>
                      </a:pPr>
                      <a:r>
                        <a:rPr lang="tr-TR" sz="1000">
                          <a:latin typeface="Times New Roman"/>
                          <a:ea typeface="Arial"/>
                          <a:cs typeface="Arial"/>
                        </a:rPr>
                        <a:t>40</a:t>
                      </a:r>
                      <a:endParaRPr lang="tr-TR" sz="1100">
                        <a:latin typeface="Arial"/>
                        <a:ea typeface="Arial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rgbClr val="9F9F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F9F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F9F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F9F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8679">
                <a:tc>
                  <a:txBody>
                    <a:bodyPr/>
                    <a:lstStyle/>
                    <a:p>
                      <a:pPr marL="5715"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tr-TR" sz="1000" b="1">
                          <a:latin typeface="Times New Roman"/>
                          <a:ea typeface="Arial"/>
                          <a:cs typeface="Arial"/>
                        </a:rPr>
                        <a:t>Fen Bilimleri Testi</a:t>
                      </a:r>
                      <a:endParaRPr lang="tr-TR" sz="1100">
                        <a:latin typeface="Arial"/>
                        <a:ea typeface="Arial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rgbClr val="EFEF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F9F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F9F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9F9F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620">
                        <a:lnSpc>
                          <a:spcPct val="98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latin typeface="Times New Roman"/>
                          <a:ea typeface="Arial"/>
                          <a:cs typeface="Arial"/>
                        </a:rPr>
                        <a:t>Biyoloji, Fizik ve Kimya alanlarındaki temel kavram ve ilkeleri kullanma becerilerini ölçmeye yönelik</a:t>
                      </a:r>
                      <a:r>
                        <a:rPr lang="tr-TR" sz="1000" spc="-10">
                          <a:latin typeface="Times New Roman"/>
                          <a:ea typeface="Arial"/>
                          <a:cs typeface="Arial"/>
                        </a:rPr>
                        <a:t> </a:t>
                      </a:r>
                      <a:r>
                        <a:rPr lang="tr-TR" sz="1000">
                          <a:latin typeface="Times New Roman"/>
                          <a:ea typeface="Arial"/>
                          <a:cs typeface="Arial"/>
                        </a:rPr>
                        <a:t>sorular</a:t>
                      </a:r>
                      <a:endParaRPr lang="tr-TR" sz="1100">
                        <a:latin typeface="Arial"/>
                        <a:ea typeface="Arial"/>
                      </a:endParaRPr>
                    </a:p>
                    <a:p>
                      <a:pPr marL="222885" marR="2379345" indent="8890">
                        <a:lnSpc>
                          <a:spcPts val="115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000">
                          <a:latin typeface="Times New Roman"/>
                          <a:ea typeface="Arial"/>
                          <a:cs typeface="Arial"/>
                        </a:rPr>
                        <a:t>Fizik Kimya Biyoloji</a:t>
                      </a:r>
                      <a:endParaRPr lang="tr-TR" sz="1100">
                        <a:latin typeface="Arial"/>
                        <a:ea typeface="Arial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rgbClr val="9F9F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F9F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F9F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9F9F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1100" dirty="0">
                        <a:latin typeface="Times New Roman"/>
                        <a:ea typeface="Arial"/>
                        <a:cs typeface="Arial"/>
                      </a:endParaRPr>
                    </a:p>
                    <a:p>
                      <a:pPr marL="15875" algn="ct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000" dirty="0">
                          <a:latin typeface="Times New Roman"/>
                          <a:ea typeface="Arial"/>
                          <a:cs typeface="Arial"/>
                        </a:rPr>
                        <a:t>7</a:t>
                      </a:r>
                      <a:endParaRPr lang="tr-TR" sz="1100" dirty="0">
                        <a:latin typeface="Arial"/>
                        <a:ea typeface="Arial"/>
                      </a:endParaRPr>
                    </a:p>
                    <a:p>
                      <a:pPr marL="15875" algn="ctr">
                        <a:spcAft>
                          <a:spcPts val="0"/>
                        </a:spcAft>
                      </a:pPr>
                      <a:r>
                        <a:rPr lang="tr-TR" sz="1000" dirty="0">
                          <a:latin typeface="Times New Roman"/>
                          <a:ea typeface="Arial"/>
                          <a:cs typeface="Arial"/>
                        </a:rPr>
                        <a:t>7</a:t>
                      </a:r>
                      <a:endParaRPr lang="tr-TR" sz="1100" dirty="0">
                        <a:latin typeface="Arial"/>
                        <a:ea typeface="Arial"/>
                      </a:endParaRPr>
                    </a:p>
                    <a:p>
                      <a:pPr marL="15875" algn="ctr">
                        <a:lnSpc>
                          <a:spcPts val="1025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latin typeface="Times New Roman"/>
                          <a:ea typeface="Arial"/>
                          <a:cs typeface="Arial"/>
                        </a:rPr>
                        <a:t>6</a:t>
                      </a:r>
                      <a:endParaRPr lang="tr-TR" sz="1100" dirty="0">
                        <a:latin typeface="Arial"/>
                        <a:ea typeface="Arial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rgbClr val="9F9F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F9F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F9F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9F9F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AYT VE YDT NASIL BİR SINAV? </a:t>
            </a:r>
            <a:endParaRPr lang="tr-TR" dirty="0"/>
          </a:p>
        </p:txBody>
      </p:sp>
      <p:graphicFrame>
        <p:nvGraphicFramePr>
          <p:cNvPr id="6" name="5 Tablo"/>
          <p:cNvGraphicFramePr>
            <a:graphicFrameLocks noGrp="1"/>
          </p:cNvGraphicFramePr>
          <p:nvPr/>
        </p:nvGraphicFramePr>
        <p:xfrm>
          <a:off x="467544" y="1052735"/>
          <a:ext cx="8136903" cy="4169071"/>
        </p:xfrm>
        <a:graphic>
          <a:graphicData uri="http://schemas.openxmlformats.org/drawingml/2006/table">
            <a:tbl>
              <a:tblPr/>
              <a:tblGrid>
                <a:gridCol w="2596593"/>
                <a:gridCol w="4374905"/>
                <a:gridCol w="1165405"/>
              </a:tblGrid>
              <a:tr h="142023">
                <a:tc gridSpan="3">
                  <a:txBody>
                    <a:bodyPr/>
                    <a:lstStyle/>
                    <a:p>
                      <a:pPr marL="1895475">
                        <a:lnSpc>
                          <a:spcPts val="1165"/>
                        </a:lnSpc>
                        <a:spcBef>
                          <a:spcPts val="690"/>
                        </a:spcBef>
                        <a:spcAft>
                          <a:spcPts val="0"/>
                        </a:spcAft>
                      </a:pPr>
                      <a:endParaRPr lang="tr-TR" sz="1400" dirty="0">
                        <a:latin typeface="Arial"/>
                        <a:ea typeface="Arial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rgbClr val="EFEF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F9F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9F9F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F9F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276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1400" dirty="0">
                        <a:latin typeface="Times New Roman"/>
                        <a:ea typeface="Arial"/>
                        <a:cs typeface="Arial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rgbClr val="EFEF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dbl" algn="ctr">
                      <a:solidFill>
                        <a:srgbClr val="9F9F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F9F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3">
                  <a:txBody>
                    <a:bodyPr/>
                    <a:lstStyle/>
                    <a:p>
                      <a:pPr marL="181610">
                        <a:lnSpc>
                          <a:spcPts val="114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tr-TR" sz="1400" b="1" dirty="0" smtClean="0">
                        <a:latin typeface="Times New Roman"/>
                        <a:ea typeface="Arial"/>
                        <a:cs typeface="Arial"/>
                      </a:endParaRPr>
                    </a:p>
                    <a:p>
                      <a:pPr marL="181610">
                        <a:lnSpc>
                          <a:spcPts val="114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latin typeface="Times New Roman"/>
                          <a:ea typeface="Arial"/>
                          <a:cs typeface="Arial"/>
                        </a:rPr>
                        <a:t>Türk </a:t>
                      </a:r>
                      <a:r>
                        <a:rPr lang="tr-TR" sz="1400" b="1" dirty="0">
                          <a:latin typeface="Times New Roman"/>
                          <a:ea typeface="Arial"/>
                          <a:cs typeface="Arial"/>
                        </a:rPr>
                        <a:t>Dili ve Edebiyatı- Sosyal Bilimler-1 Testi</a:t>
                      </a:r>
                      <a:endParaRPr lang="tr-TR" sz="1400" dirty="0">
                        <a:latin typeface="Arial"/>
                        <a:ea typeface="Arial"/>
                      </a:endParaRPr>
                    </a:p>
                    <a:p>
                      <a:pPr marL="367665" marR="1886585">
                        <a:lnSpc>
                          <a:spcPct val="98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latin typeface="Times New Roman"/>
                          <a:ea typeface="Arial"/>
                          <a:cs typeface="Arial"/>
                        </a:rPr>
                        <a:t>Türk Dili ve </a:t>
                      </a:r>
                      <a:r>
                        <a:rPr lang="tr-TR" sz="1400" dirty="0" smtClean="0">
                          <a:latin typeface="Times New Roman"/>
                          <a:ea typeface="Arial"/>
                          <a:cs typeface="Arial"/>
                        </a:rPr>
                        <a:t>Edebiyatı</a:t>
                      </a:r>
                    </a:p>
                    <a:p>
                      <a:pPr marL="367665" marR="1886585">
                        <a:lnSpc>
                          <a:spcPct val="98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 smtClean="0">
                          <a:latin typeface="Times New Roman"/>
                          <a:ea typeface="Arial"/>
                          <a:cs typeface="Arial"/>
                        </a:rPr>
                        <a:t> </a:t>
                      </a:r>
                      <a:r>
                        <a:rPr lang="tr-TR" sz="1400" dirty="0">
                          <a:latin typeface="Times New Roman"/>
                          <a:ea typeface="Arial"/>
                          <a:cs typeface="Arial"/>
                        </a:rPr>
                        <a:t>Tarih-1</a:t>
                      </a:r>
                      <a:endParaRPr lang="tr-TR" sz="1400" dirty="0">
                        <a:latin typeface="Arial"/>
                        <a:ea typeface="Arial"/>
                      </a:endParaRPr>
                    </a:p>
                    <a:p>
                      <a:pPr marL="367665">
                        <a:lnSpc>
                          <a:spcPts val="107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400" dirty="0">
                          <a:latin typeface="Times New Roman"/>
                          <a:ea typeface="Arial"/>
                          <a:cs typeface="Arial"/>
                        </a:rPr>
                        <a:t>Coğrafya-1*</a:t>
                      </a:r>
                      <a:endParaRPr lang="tr-TR" sz="1400" dirty="0">
                        <a:latin typeface="Arial"/>
                        <a:ea typeface="Arial"/>
                      </a:endParaRPr>
                    </a:p>
                  </a:txBody>
                  <a:tcPr marL="0" marR="0" marT="0" marB="0">
                    <a:lnL w="12700" cap="flat" cmpd="dbl" algn="ctr">
                      <a:solidFill>
                        <a:srgbClr val="9F9F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F9F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F9F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F9F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400" dirty="0">
                        <a:latin typeface="Times New Roman"/>
                        <a:ea typeface="Arial"/>
                        <a:cs typeface="Arial"/>
                      </a:endParaRPr>
                    </a:p>
                    <a:p>
                      <a:pPr marL="138430" marR="121285" algn="ctr">
                        <a:lnSpc>
                          <a:spcPts val="995"/>
                        </a:lnSpc>
                        <a:spcAft>
                          <a:spcPts val="0"/>
                        </a:spcAft>
                      </a:pPr>
                      <a:r>
                        <a:rPr lang="tr-TR" sz="1400" dirty="0" smtClean="0">
                          <a:latin typeface="Times New Roman"/>
                          <a:ea typeface="Arial"/>
                          <a:cs typeface="Arial"/>
                        </a:rPr>
                        <a:t>24</a:t>
                      </a:r>
                      <a:endParaRPr lang="tr-TR" sz="1400" dirty="0">
                        <a:latin typeface="Arial"/>
                        <a:ea typeface="Arial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rgbClr val="9F9F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F9F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F9F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152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1400" dirty="0">
                        <a:latin typeface="Times New Roman"/>
                        <a:ea typeface="Arial"/>
                        <a:cs typeface="Arial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rgbClr val="EFEF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dbl" algn="ctr">
                      <a:solidFill>
                        <a:srgbClr val="9F9F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38430" marR="121285" algn="ctr">
                        <a:lnSpc>
                          <a:spcPts val="895"/>
                        </a:lnSpc>
                        <a:spcAft>
                          <a:spcPts val="0"/>
                        </a:spcAft>
                      </a:pPr>
                      <a:endParaRPr lang="tr-TR" sz="1400" dirty="0" smtClean="0">
                        <a:latin typeface="Times New Roman"/>
                        <a:ea typeface="Arial"/>
                        <a:cs typeface="Arial"/>
                      </a:endParaRPr>
                    </a:p>
                    <a:p>
                      <a:pPr marL="138430" marR="121285" algn="ctr">
                        <a:lnSpc>
                          <a:spcPts val="895"/>
                        </a:lnSpc>
                        <a:spcAft>
                          <a:spcPts val="0"/>
                        </a:spcAft>
                      </a:pPr>
                      <a:endParaRPr lang="tr-TR" sz="1400" dirty="0" smtClean="0">
                        <a:latin typeface="Times New Roman"/>
                        <a:ea typeface="Arial"/>
                        <a:cs typeface="Arial"/>
                      </a:endParaRPr>
                    </a:p>
                    <a:p>
                      <a:pPr marL="138430" marR="121285" algn="ctr">
                        <a:lnSpc>
                          <a:spcPts val="895"/>
                        </a:lnSpc>
                        <a:spcAft>
                          <a:spcPts val="0"/>
                        </a:spcAft>
                      </a:pPr>
                      <a:r>
                        <a:rPr lang="tr-TR" sz="1400" dirty="0" smtClean="0">
                          <a:latin typeface="Times New Roman"/>
                          <a:ea typeface="Arial"/>
                          <a:cs typeface="Arial"/>
                        </a:rPr>
                        <a:t>10</a:t>
                      </a:r>
                      <a:endParaRPr lang="tr-TR" sz="1400" dirty="0">
                        <a:latin typeface="Arial"/>
                        <a:ea typeface="Arial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rgbClr val="9F9F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F9F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80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1400">
                        <a:latin typeface="Times New Roman"/>
                        <a:ea typeface="Arial"/>
                        <a:cs typeface="Arial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rgbClr val="EFEF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dbl" algn="ctr">
                      <a:solidFill>
                        <a:srgbClr val="9F9F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ts val="975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latin typeface="Times New Roman"/>
                          <a:ea typeface="Arial"/>
                          <a:cs typeface="Arial"/>
                        </a:rPr>
                        <a:t>6</a:t>
                      </a:r>
                      <a:endParaRPr lang="tr-TR" sz="1400">
                        <a:latin typeface="Arial"/>
                        <a:ea typeface="Arial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rgbClr val="9F9F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F9F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9F9F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8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1400">
                        <a:latin typeface="Times New Roman"/>
                        <a:ea typeface="Arial"/>
                        <a:cs typeface="Arial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rgbClr val="EFEF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dbl" algn="ctr">
                      <a:solidFill>
                        <a:srgbClr val="9F9F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3">
                  <a:txBody>
                    <a:bodyPr/>
                    <a:lstStyle/>
                    <a:p>
                      <a:pPr marL="187960">
                        <a:lnSpc>
                          <a:spcPts val="1135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endParaRPr lang="tr-TR" sz="1400" b="1" dirty="0" smtClean="0">
                        <a:latin typeface="Times New Roman"/>
                        <a:ea typeface="Arial"/>
                        <a:cs typeface="Arial"/>
                      </a:endParaRPr>
                    </a:p>
                    <a:p>
                      <a:pPr marL="187960">
                        <a:lnSpc>
                          <a:spcPts val="1135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latin typeface="Times New Roman"/>
                          <a:ea typeface="Arial"/>
                          <a:cs typeface="Arial"/>
                        </a:rPr>
                        <a:t>Sosyal </a:t>
                      </a:r>
                      <a:r>
                        <a:rPr lang="tr-TR" sz="1400" b="1" dirty="0">
                          <a:latin typeface="Times New Roman"/>
                          <a:ea typeface="Arial"/>
                          <a:cs typeface="Arial"/>
                        </a:rPr>
                        <a:t>Bilimler-2 Testi</a:t>
                      </a:r>
                      <a:endParaRPr lang="tr-TR" sz="1400" dirty="0">
                        <a:latin typeface="Arial"/>
                        <a:ea typeface="Arial"/>
                      </a:endParaRPr>
                    </a:p>
                    <a:p>
                      <a:pPr marL="367665" marR="2479040">
                        <a:spcAft>
                          <a:spcPts val="0"/>
                        </a:spcAft>
                      </a:pPr>
                      <a:r>
                        <a:rPr lang="tr-TR" sz="1400" dirty="0">
                          <a:latin typeface="Times New Roman"/>
                          <a:ea typeface="Arial"/>
                          <a:cs typeface="Arial"/>
                        </a:rPr>
                        <a:t>Tarih-2 Coğrafya-2</a:t>
                      </a:r>
                      <a:endParaRPr lang="tr-TR" sz="1400" dirty="0">
                        <a:latin typeface="Arial"/>
                        <a:ea typeface="Arial"/>
                      </a:endParaRPr>
                    </a:p>
                    <a:p>
                      <a:pPr marL="367665">
                        <a:spcAft>
                          <a:spcPts val="0"/>
                        </a:spcAft>
                      </a:pPr>
                      <a:r>
                        <a:rPr lang="tr-TR" sz="1400" dirty="0">
                          <a:latin typeface="Times New Roman"/>
                          <a:ea typeface="Arial"/>
                          <a:cs typeface="Arial"/>
                        </a:rPr>
                        <a:t>Felsefe Grubu (Felsefe, Psikoloji, Sosyoloji, Mantık)</a:t>
                      </a:r>
                      <a:endParaRPr lang="tr-TR" sz="1400" dirty="0">
                        <a:latin typeface="Arial"/>
                        <a:ea typeface="Arial"/>
                      </a:endParaRPr>
                    </a:p>
                    <a:p>
                      <a:pPr marL="367665">
                        <a:spcAft>
                          <a:spcPts val="0"/>
                        </a:spcAft>
                      </a:pPr>
                      <a:r>
                        <a:rPr lang="tr-TR" sz="1400" dirty="0">
                          <a:latin typeface="Times New Roman"/>
                          <a:ea typeface="Arial"/>
                          <a:cs typeface="Arial"/>
                        </a:rPr>
                        <a:t>Din Kültürü ve Ahlak Bilgisi</a:t>
                      </a:r>
                      <a:endParaRPr lang="tr-TR" sz="1400" dirty="0">
                        <a:latin typeface="Arial"/>
                        <a:ea typeface="Arial"/>
                      </a:endParaRPr>
                    </a:p>
                    <a:p>
                      <a:pPr marL="367665">
                        <a:lnSpc>
                          <a:spcPts val="1070"/>
                        </a:lnSpc>
                        <a:spcAft>
                          <a:spcPts val="0"/>
                        </a:spcAft>
                      </a:pPr>
                      <a:r>
                        <a:rPr lang="tr-TR" sz="1400" i="1" dirty="0">
                          <a:latin typeface="Times New Roman"/>
                          <a:ea typeface="Arial"/>
                          <a:cs typeface="Arial"/>
                        </a:rPr>
                        <a:t>(veya ilave Felsefe Grubu soruları)</a:t>
                      </a:r>
                      <a:endParaRPr lang="tr-TR" sz="1400" dirty="0">
                        <a:latin typeface="Arial"/>
                        <a:ea typeface="Arial"/>
                      </a:endParaRPr>
                    </a:p>
                  </a:txBody>
                  <a:tcPr marL="0" marR="0" marT="0" marB="0">
                    <a:lnL w="12700" cap="flat" cmpd="dbl" algn="ctr">
                      <a:solidFill>
                        <a:srgbClr val="9F9F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F9F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F9F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F9F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endParaRPr lang="tr-TR" sz="1400">
                        <a:latin typeface="Times New Roman"/>
                        <a:ea typeface="Arial"/>
                        <a:cs typeface="Arial"/>
                      </a:endParaRPr>
                    </a:p>
                    <a:p>
                      <a:pPr marL="138430" marR="121285"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latin typeface="Times New Roman"/>
                          <a:ea typeface="Arial"/>
                          <a:cs typeface="Arial"/>
                        </a:rPr>
                        <a:t>11</a:t>
                      </a:r>
                      <a:endParaRPr lang="tr-TR" sz="1400">
                        <a:latin typeface="Arial"/>
                        <a:ea typeface="Arial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rgbClr val="9F9F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F9F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F9F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68813">
                <a:tc>
                  <a:txBody>
                    <a:bodyPr/>
                    <a:lstStyle/>
                    <a:p>
                      <a:pPr marL="186690">
                        <a:spcBef>
                          <a:spcPts val="215"/>
                        </a:spcBef>
                        <a:spcAft>
                          <a:spcPts val="0"/>
                        </a:spcAft>
                      </a:pPr>
                      <a:r>
                        <a:rPr lang="tr-TR" sz="1400" b="1">
                          <a:latin typeface="Times New Roman"/>
                          <a:ea typeface="Arial"/>
                          <a:cs typeface="Arial"/>
                        </a:rPr>
                        <a:t>Alan Yeterlilik Testleri (AYT)</a:t>
                      </a:r>
                      <a:endParaRPr lang="tr-TR" sz="1400">
                        <a:latin typeface="Arial"/>
                        <a:ea typeface="Arial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rgbClr val="EFEF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dbl" algn="ctr">
                      <a:solidFill>
                        <a:srgbClr val="9F9F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38430" marR="121285" algn="ctr">
                        <a:lnSpc>
                          <a:spcPts val="1055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latin typeface="Times New Roman"/>
                          <a:ea typeface="Arial"/>
                          <a:cs typeface="Arial"/>
                        </a:rPr>
                        <a:t>11</a:t>
                      </a:r>
                      <a:endParaRPr lang="tr-TR" sz="1400">
                        <a:latin typeface="Arial"/>
                        <a:ea typeface="Arial"/>
                      </a:endParaRPr>
                    </a:p>
                    <a:p>
                      <a:pPr marL="138430" marR="121285"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latin typeface="Times New Roman"/>
                          <a:ea typeface="Arial"/>
                          <a:cs typeface="Arial"/>
                        </a:rPr>
                        <a:t>12</a:t>
                      </a:r>
                      <a:endParaRPr lang="tr-TR" sz="1400">
                        <a:latin typeface="Arial"/>
                        <a:ea typeface="Arial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rgbClr val="9F9F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F9F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0657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1400">
                        <a:latin typeface="Times New Roman"/>
                        <a:ea typeface="Arial"/>
                        <a:cs typeface="Arial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rgbClr val="EFEF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dbl" algn="ctr">
                      <a:solidFill>
                        <a:srgbClr val="9F9F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ts val="1055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latin typeface="Times New Roman"/>
                          <a:ea typeface="Arial"/>
                          <a:cs typeface="Arial"/>
                        </a:rPr>
                        <a:t>6</a:t>
                      </a:r>
                      <a:endParaRPr lang="tr-TR" sz="1400">
                        <a:latin typeface="Arial"/>
                        <a:ea typeface="Arial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rgbClr val="9F9F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F9F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9F9F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82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1400">
                        <a:latin typeface="Times New Roman"/>
                        <a:ea typeface="Arial"/>
                        <a:cs typeface="Arial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rgbClr val="EFEF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dbl" algn="ctr">
                      <a:solidFill>
                        <a:srgbClr val="9F9F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83515">
                        <a:spcBef>
                          <a:spcPts val="430"/>
                        </a:spcBef>
                        <a:spcAft>
                          <a:spcPts val="0"/>
                        </a:spcAft>
                      </a:pPr>
                      <a:r>
                        <a:rPr lang="tr-TR" sz="1400" b="1">
                          <a:latin typeface="Times New Roman"/>
                          <a:ea typeface="Arial"/>
                          <a:cs typeface="Arial"/>
                        </a:rPr>
                        <a:t>Matematik Testi</a:t>
                      </a:r>
                      <a:endParaRPr lang="tr-TR" sz="1400">
                        <a:latin typeface="Arial"/>
                        <a:ea typeface="Arial"/>
                      </a:endParaRPr>
                    </a:p>
                  </a:txBody>
                  <a:tcPr marL="0" marR="0" marT="0" marB="0">
                    <a:lnL w="12700" cap="flat" cmpd="dbl" algn="ctr">
                      <a:solidFill>
                        <a:srgbClr val="9F9F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F9F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F9F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F9F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8430" marR="121285" algn="ctr">
                        <a:spcBef>
                          <a:spcPts val="405"/>
                        </a:spcBef>
                        <a:spcAft>
                          <a:spcPts val="0"/>
                        </a:spcAft>
                      </a:pPr>
                      <a:r>
                        <a:rPr lang="tr-TR" sz="1400">
                          <a:latin typeface="Times New Roman"/>
                          <a:ea typeface="Arial"/>
                          <a:cs typeface="Arial"/>
                        </a:rPr>
                        <a:t>40</a:t>
                      </a:r>
                      <a:endParaRPr lang="tr-TR" sz="1400">
                        <a:latin typeface="Arial"/>
                        <a:ea typeface="Arial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rgbClr val="9F9F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F9F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F9F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F9F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8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1400">
                        <a:latin typeface="Times New Roman"/>
                        <a:ea typeface="Arial"/>
                        <a:cs typeface="Arial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rgbClr val="EFEF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dbl" algn="ctr">
                      <a:solidFill>
                        <a:srgbClr val="9F9F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3">
                  <a:txBody>
                    <a:bodyPr/>
                    <a:lstStyle/>
                    <a:p>
                      <a:pPr marL="184785">
                        <a:lnSpc>
                          <a:spcPts val="1135"/>
                        </a:lnSpc>
                        <a:spcBef>
                          <a:spcPts val="610"/>
                        </a:spcBef>
                        <a:spcAft>
                          <a:spcPts val="0"/>
                        </a:spcAft>
                      </a:pPr>
                      <a:r>
                        <a:rPr lang="tr-TR" sz="1400" b="1" dirty="0">
                          <a:latin typeface="Times New Roman"/>
                          <a:ea typeface="Arial"/>
                          <a:cs typeface="Arial"/>
                        </a:rPr>
                        <a:t>Fen Bilimleri Testi</a:t>
                      </a:r>
                      <a:endParaRPr lang="tr-TR" sz="1400" dirty="0">
                        <a:latin typeface="Arial"/>
                        <a:ea typeface="Arial"/>
                      </a:endParaRPr>
                    </a:p>
                    <a:p>
                      <a:pPr marL="367665">
                        <a:lnSpc>
                          <a:spcPts val="1135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latin typeface="Times New Roman"/>
                          <a:ea typeface="Arial"/>
                          <a:cs typeface="Arial"/>
                        </a:rPr>
                        <a:t>Fizik</a:t>
                      </a:r>
                      <a:endParaRPr lang="tr-TR" sz="1400" dirty="0">
                        <a:latin typeface="Arial"/>
                        <a:ea typeface="Arial"/>
                      </a:endParaRPr>
                    </a:p>
                    <a:p>
                      <a:pPr marL="367665" marR="2628265">
                        <a:lnSpc>
                          <a:spcPts val="115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400" dirty="0">
                          <a:latin typeface="Times New Roman"/>
                          <a:ea typeface="Arial"/>
                          <a:cs typeface="Arial"/>
                        </a:rPr>
                        <a:t>Kimya Biyoloji</a:t>
                      </a:r>
                      <a:endParaRPr lang="tr-TR" sz="1400" dirty="0">
                        <a:latin typeface="Arial"/>
                        <a:ea typeface="Arial"/>
                      </a:endParaRPr>
                    </a:p>
                  </a:txBody>
                  <a:tcPr marL="0" marR="0" marT="0" marB="0">
                    <a:lnL w="12700" cap="flat" cmpd="dbl" algn="ctr">
                      <a:solidFill>
                        <a:srgbClr val="9F9F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F9F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F9F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F9F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endParaRPr lang="tr-TR" sz="1400">
                        <a:latin typeface="Times New Roman"/>
                        <a:ea typeface="Arial"/>
                        <a:cs typeface="Arial"/>
                      </a:endParaRPr>
                    </a:p>
                    <a:p>
                      <a:pPr marL="138430" marR="121285"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latin typeface="Times New Roman"/>
                          <a:ea typeface="Arial"/>
                          <a:cs typeface="Arial"/>
                        </a:rPr>
                        <a:t>14</a:t>
                      </a:r>
                      <a:endParaRPr lang="tr-TR" sz="1400">
                        <a:latin typeface="Arial"/>
                        <a:ea typeface="Arial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rgbClr val="9F9F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F9F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F9F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152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1400">
                        <a:latin typeface="Times New Roman"/>
                        <a:ea typeface="Arial"/>
                        <a:cs typeface="Arial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rgbClr val="EFEF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dbl" algn="ctr">
                      <a:solidFill>
                        <a:srgbClr val="9F9F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38430" marR="121285" algn="ctr">
                        <a:lnSpc>
                          <a:spcPts val="905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latin typeface="Times New Roman"/>
                          <a:ea typeface="Arial"/>
                          <a:cs typeface="Arial"/>
                        </a:rPr>
                        <a:t>13</a:t>
                      </a:r>
                      <a:endParaRPr lang="tr-TR" sz="1400">
                        <a:latin typeface="Arial"/>
                        <a:ea typeface="Arial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rgbClr val="9F9F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F9F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405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1400" dirty="0">
                        <a:latin typeface="Times New Roman"/>
                        <a:ea typeface="Arial"/>
                        <a:cs typeface="Arial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rgbClr val="EFEF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dbl" algn="ctr">
                      <a:solidFill>
                        <a:srgbClr val="9F9F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9F9F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38430" marR="121285" algn="ctr">
                        <a:lnSpc>
                          <a:spcPts val="1055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latin typeface="Times New Roman"/>
                          <a:ea typeface="Arial"/>
                          <a:cs typeface="Arial"/>
                        </a:rPr>
                        <a:t>13</a:t>
                      </a:r>
                      <a:endParaRPr lang="tr-TR" sz="1400">
                        <a:latin typeface="Arial"/>
                        <a:ea typeface="Arial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rgbClr val="9F9F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F9F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9F9F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807">
                <a:tc>
                  <a:txBody>
                    <a:bodyPr/>
                    <a:lstStyle/>
                    <a:p>
                      <a:pPr marL="354330">
                        <a:lnSpc>
                          <a:spcPts val="1065"/>
                        </a:lnSpc>
                        <a:spcBef>
                          <a:spcPts val="60"/>
                        </a:spcBef>
                        <a:spcAft>
                          <a:spcPts val="0"/>
                        </a:spcAft>
                      </a:pPr>
                      <a:r>
                        <a:rPr lang="tr-TR" sz="1400" b="1">
                          <a:latin typeface="Times New Roman"/>
                          <a:ea typeface="Arial"/>
                          <a:cs typeface="Arial"/>
                        </a:rPr>
                        <a:t>Yabancı Dil Testi (YDT)</a:t>
                      </a:r>
                      <a:endParaRPr lang="tr-TR" sz="1400">
                        <a:latin typeface="Arial"/>
                        <a:ea typeface="Arial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rgbClr val="EFEF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dbl" algn="ctr">
                      <a:solidFill>
                        <a:srgbClr val="9F9F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9F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9F9F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4785">
                        <a:lnSpc>
                          <a:spcPts val="1065"/>
                        </a:lnSpc>
                        <a:spcBef>
                          <a:spcPts val="60"/>
                        </a:spcBef>
                        <a:spcAft>
                          <a:spcPts val="0"/>
                        </a:spcAft>
                      </a:pPr>
                      <a:r>
                        <a:rPr lang="tr-TR" sz="1400" b="1" dirty="0">
                          <a:latin typeface="Times New Roman"/>
                          <a:ea typeface="Arial"/>
                          <a:cs typeface="Arial"/>
                        </a:rPr>
                        <a:t>Yabancı Dil Testi</a:t>
                      </a:r>
                      <a:endParaRPr lang="tr-TR" sz="1400" dirty="0">
                        <a:latin typeface="Arial"/>
                        <a:ea typeface="Arial"/>
                      </a:endParaRPr>
                    </a:p>
                  </a:txBody>
                  <a:tcPr marL="0" marR="0" marT="0" marB="0">
                    <a:lnL w="12700" cap="flat" cmpd="dbl" algn="ctr">
                      <a:solidFill>
                        <a:srgbClr val="9F9F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F9F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F9F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9F9F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8430" marR="121285" algn="ctr">
                        <a:lnSpc>
                          <a:spcPts val="1085"/>
                        </a:lnSpc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r>
                        <a:rPr lang="tr-TR" sz="1400" dirty="0">
                          <a:latin typeface="Times New Roman"/>
                          <a:ea typeface="Arial"/>
                          <a:cs typeface="Arial"/>
                        </a:rPr>
                        <a:t>80</a:t>
                      </a:r>
                      <a:endParaRPr lang="tr-TR" sz="1400" dirty="0">
                        <a:latin typeface="Arial"/>
                        <a:ea typeface="Arial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rgbClr val="9F9F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F9F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F9F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9F9F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lnSpcReduction="10000"/>
          </a:bodyPr>
          <a:lstStyle/>
          <a:p>
            <a:r>
              <a:rPr lang="tr-TR" dirty="0" smtClean="0"/>
              <a:t>Ön lisans programlarını tercih edebilmek için TYT ‘DEN en az 150 puan </a:t>
            </a:r>
          </a:p>
          <a:p>
            <a:r>
              <a:rPr lang="tr-TR" dirty="0" smtClean="0"/>
              <a:t>Özel yetenek gerektiren lisans programlarına ön kayıt yaptırabilmek için TYT ‘DEN en az 150 puan </a:t>
            </a:r>
          </a:p>
          <a:p>
            <a:endParaRPr lang="tr-TR" dirty="0"/>
          </a:p>
          <a:p>
            <a:r>
              <a:rPr lang="tr-TR" dirty="0" smtClean="0"/>
              <a:t>Merkezi yerleştirme yapılan </a:t>
            </a:r>
            <a:r>
              <a:rPr lang="tr-TR" b="1" dirty="0" smtClean="0"/>
              <a:t>lisans programlarını </a:t>
            </a:r>
            <a:r>
              <a:rPr lang="tr-TR" dirty="0" smtClean="0"/>
              <a:t>tercih edebilmek için ilgili puan türünde en az 180 puan almak gerekli.</a:t>
            </a:r>
            <a:endParaRPr lang="tr-T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22530" name="Picture 2" descr="C:\Users\Sevim Yıldız-2\Desktop\indir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68532" y="0"/>
            <a:ext cx="3675468" cy="2448272"/>
          </a:xfrm>
          <a:prstGeom prst="rect">
            <a:avLst/>
          </a:prstGeom>
          <a:noFill/>
        </p:spPr>
      </p:pic>
      <p:pic>
        <p:nvPicPr>
          <p:cNvPr id="22531" name="Picture 3" descr="C:\Users\Sevim Yıldız-2\Desktop\iskeletcili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614097" cy="2736303"/>
          </a:xfrm>
          <a:prstGeom prst="rect">
            <a:avLst/>
          </a:prstGeom>
          <a:noFill/>
        </p:spPr>
      </p:pic>
      <p:pic>
        <p:nvPicPr>
          <p:cNvPr id="22532" name="Picture 4" descr="C:\Users\Sevim Yıldız-2\Desktop\Motorlu_Araclar_Teknolojisi2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27784" y="620688"/>
            <a:ext cx="3219450" cy="3476625"/>
          </a:xfrm>
          <a:prstGeom prst="rect">
            <a:avLst/>
          </a:prstGeom>
          <a:noFill/>
        </p:spPr>
      </p:pic>
      <p:pic>
        <p:nvPicPr>
          <p:cNvPr id="22533" name="Picture 5" descr="C:\Users\Sevim Yıldız-2\Desktop\indir-524x360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1520" y="3933056"/>
            <a:ext cx="3958109" cy="2719312"/>
          </a:xfrm>
          <a:prstGeom prst="rect">
            <a:avLst/>
          </a:prstGeom>
          <a:noFill/>
        </p:spPr>
      </p:pic>
      <p:pic>
        <p:nvPicPr>
          <p:cNvPr id="22534" name="Picture 6" descr="C:\Users\Sevim Yıldız-2\Desktop\06203654_22221159_metal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788024" y="3753036"/>
            <a:ext cx="4139952" cy="3104964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tr-TR" sz="8000" dirty="0" smtClean="0">
                <a:solidFill>
                  <a:srgbClr val="7030A0"/>
                </a:solidFill>
              </a:rPr>
              <a:t>Alanlara Göre </a:t>
            </a:r>
            <a:r>
              <a:rPr lang="tr-TR" sz="8000" dirty="0" err="1" smtClean="0">
                <a:solidFill>
                  <a:srgbClr val="7030A0"/>
                </a:solidFill>
              </a:rPr>
              <a:t>Önlisans</a:t>
            </a:r>
            <a:r>
              <a:rPr lang="tr-TR" sz="8000" dirty="0" smtClean="0">
                <a:solidFill>
                  <a:srgbClr val="7030A0"/>
                </a:solidFill>
              </a:rPr>
              <a:t> Programları</a:t>
            </a:r>
            <a:endParaRPr lang="tr-TR" sz="80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nlı">
  <a:themeElements>
    <a:clrScheme name="Canlı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Canlı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Canlı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302</TotalTime>
  <Words>616</Words>
  <Application>Microsoft Office PowerPoint</Application>
  <PresentationFormat>Ekran Gösterisi (4:3)</PresentationFormat>
  <Paragraphs>141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17</vt:i4>
      </vt:variant>
    </vt:vector>
  </HeadingPairs>
  <TitlesOfParts>
    <vt:vector size="18" baseType="lpstr">
      <vt:lpstr>Canlı</vt:lpstr>
      <vt:lpstr>2018  YKS </vt:lpstr>
      <vt:lpstr>Slayt 2</vt:lpstr>
      <vt:lpstr>Slayt 3</vt:lpstr>
      <vt:lpstr>Slayt 4</vt:lpstr>
      <vt:lpstr>TYT NASIL BİR SINAV ?</vt:lpstr>
      <vt:lpstr>AYT VE YDT NASIL BİR SINAV? </vt:lpstr>
      <vt:lpstr>Slayt 7</vt:lpstr>
      <vt:lpstr>Slayt 8</vt:lpstr>
      <vt:lpstr>Slayt 9</vt:lpstr>
      <vt:lpstr>ÖNEMLİ !! </vt:lpstr>
      <vt:lpstr> MOBİLYA VE İÇ MEKAN TASARIMI  ALANINDA GİDİLEBİLECEK ÖNLİSANS BÖLÜMLERİ  </vt:lpstr>
      <vt:lpstr>MOTORLU ARAÇLAR TEKNOLOJİSİ ALANINDA GİDİLEBİLECEK ÖN LİSANS BÖLÜMLERİ</vt:lpstr>
      <vt:lpstr>METAL TEKNOLOJİLERİ ALANINDA GİDİLEBİLECEK ÖNLİSANS BÖLÜMLERİ</vt:lpstr>
      <vt:lpstr>TESİSAT TEKNOLOJİSİ VE İKLİMLENDİRME ALANINDA GİDİLEBİLECEK ÖNLİSANS BÖLÜMLERİ</vt:lpstr>
      <vt:lpstr>Polis MYO İÇİN!!</vt:lpstr>
      <vt:lpstr>Slayt 16</vt:lpstr>
      <vt:lpstr>Slayt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2018  YKS</dc:title>
  <dc:creator>Sevim Yıldız-2</dc:creator>
  <cp:lastModifiedBy>Sevim Yıldız-2</cp:lastModifiedBy>
  <cp:revision>30</cp:revision>
  <dcterms:created xsi:type="dcterms:W3CDTF">2018-03-09T06:29:09Z</dcterms:created>
  <dcterms:modified xsi:type="dcterms:W3CDTF">2018-03-09T11:31:43Z</dcterms:modified>
</cp:coreProperties>
</file>